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5" r:id="rId3"/>
    <p:sldId id="278" r:id="rId4"/>
    <p:sldId id="257" r:id="rId5"/>
    <p:sldId id="260" r:id="rId6"/>
    <p:sldId id="258" r:id="rId7"/>
    <p:sldId id="261" r:id="rId8"/>
    <p:sldId id="263" r:id="rId9"/>
    <p:sldId id="265" r:id="rId10"/>
    <p:sldId id="266" r:id="rId11"/>
    <p:sldId id="267" r:id="rId12"/>
    <p:sldId id="268" r:id="rId13"/>
    <p:sldId id="269" r:id="rId14"/>
    <p:sldId id="259" r:id="rId15"/>
    <p:sldId id="271" r:id="rId16"/>
    <p:sldId id="272" r:id="rId17"/>
    <p:sldId id="274" r:id="rId18"/>
    <p:sldId id="264" r:id="rId19"/>
    <p:sldId id="276" r:id="rId20"/>
    <p:sldId id="277"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0" autoAdjust="0"/>
    <p:restoredTop sz="94660"/>
  </p:normalViewPr>
  <p:slideViewPr>
    <p:cSldViewPr snapToGrid="0" showGuides="1">
      <p:cViewPr varScale="1">
        <p:scale>
          <a:sx n="114" d="100"/>
          <a:sy n="114" d="100"/>
        </p:scale>
        <p:origin x="474"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zh-CN" altLang="en-US"/>
              <a:t>单击此处编辑母版标题样式</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B8839138-9CD1-42E2-ABA8-2BD427D84506}" type="datetimeFigureOut">
              <a:rPr lang="zh-CN" altLang="en-US" smtClean="0"/>
              <a:t>2019/9/19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68C4226-53F4-4DF5-8F78-E0D89C3F09EF}" type="slidenum">
              <a:rPr lang="zh-CN" altLang="en-US" smtClean="0"/>
              <a:t>‹#›</a:t>
            </a:fld>
            <a:endParaRPr lang="zh-CN" altLang="en-US"/>
          </a:p>
        </p:txBody>
      </p:sp>
    </p:spTree>
    <p:extLst>
      <p:ext uri="{BB962C8B-B14F-4D97-AF65-F5344CB8AC3E}">
        <p14:creationId xmlns:p14="http://schemas.microsoft.com/office/powerpoint/2010/main" val="1319872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带描述的全景图片">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B8839138-9CD1-42E2-ABA8-2BD427D84506}" type="datetimeFigureOut">
              <a:rPr lang="zh-CN" altLang="en-US" smtClean="0"/>
              <a:t>2019/9/19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68C4226-53F4-4DF5-8F78-E0D89C3F09EF}" type="slidenum">
              <a:rPr lang="zh-CN" altLang="en-US" smtClean="0"/>
              <a:t>‹#›</a:t>
            </a:fld>
            <a:endParaRPr lang="zh-CN" altLang="en-US"/>
          </a:p>
        </p:txBody>
      </p:sp>
    </p:spTree>
    <p:extLst>
      <p:ext uri="{BB962C8B-B14F-4D97-AF65-F5344CB8AC3E}">
        <p14:creationId xmlns:p14="http://schemas.microsoft.com/office/powerpoint/2010/main" val="1512855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标题和描述">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zh-CN" altLang="en-US"/>
              <a:t>单击此处编辑母版标题样式</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B8839138-9CD1-42E2-ABA8-2BD427D84506}" type="datetimeFigureOut">
              <a:rPr lang="zh-CN" altLang="en-US" smtClean="0"/>
              <a:t>2019/9/19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68C4226-53F4-4DF5-8F78-E0D89C3F09EF}" type="slidenum">
              <a:rPr lang="zh-CN" altLang="en-US" smtClean="0"/>
              <a:t>‹#›</a:t>
            </a:fld>
            <a:endParaRPr lang="zh-CN" altLang="en-US"/>
          </a:p>
        </p:txBody>
      </p:sp>
    </p:spTree>
    <p:extLst>
      <p:ext uri="{BB962C8B-B14F-4D97-AF65-F5344CB8AC3E}">
        <p14:creationId xmlns:p14="http://schemas.microsoft.com/office/powerpoint/2010/main" val="28606513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带描述的引言">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zh-CN" altLang="en-US"/>
              <a:t>单击此处编辑母版标题样式</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B8839138-9CD1-42E2-ABA8-2BD427D84506}" type="datetimeFigureOut">
              <a:rPr lang="zh-CN" altLang="en-US" smtClean="0"/>
              <a:t>2019/9/19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68C4226-53F4-4DF5-8F78-E0D89C3F09EF}" type="slidenum">
              <a:rPr lang="zh-CN" altLang="en-US" smtClean="0"/>
              <a:t>‹#›</a:t>
            </a:fld>
            <a:endParaRPr lang="zh-CN" alt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6420126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zh-CN" altLang="en-US"/>
              <a:t>单击此处编辑母版标题样式</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B8839138-9CD1-42E2-ABA8-2BD427D84506}" type="datetimeFigureOut">
              <a:rPr lang="zh-CN" altLang="en-US" smtClean="0"/>
              <a:t>2019/9/19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68C4226-53F4-4DF5-8F78-E0D89C3F09EF}" type="slidenum">
              <a:rPr lang="zh-CN" altLang="en-US" smtClean="0"/>
              <a:t>‹#›</a:t>
            </a:fld>
            <a:endParaRPr lang="zh-CN" altLang="en-US"/>
          </a:p>
        </p:txBody>
      </p:sp>
    </p:spTree>
    <p:extLst>
      <p:ext uri="{BB962C8B-B14F-4D97-AF65-F5344CB8AC3E}">
        <p14:creationId xmlns:p14="http://schemas.microsoft.com/office/powerpoint/2010/main" val="14587645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栏">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zh-CN" altLang="en-US"/>
              <a:t>单击此处编辑母版标题样式</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3" name="Date Placeholder 2"/>
          <p:cNvSpPr>
            <a:spLocks noGrp="1"/>
          </p:cNvSpPr>
          <p:nvPr>
            <p:ph type="dt" sz="half" idx="10"/>
          </p:nvPr>
        </p:nvSpPr>
        <p:spPr/>
        <p:txBody>
          <a:bodyPr/>
          <a:lstStyle/>
          <a:p>
            <a:fld id="{B8839138-9CD1-42E2-ABA8-2BD427D84506}" type="datetimeFigureOut">
              <a:rPr lang="zh-CN" altLang="en-US" smtClean="0"/>
              <a:t>2019/9/19</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668C4226-53F4-4DF5-8F78-E0D89C3F09EF}" type="slidenum">
              <a:rPr lang="zh-CN" altLang="en-US" smtClean="0"/>
              <a:t>‹#›</a:t>
            </a:fld>
            <a:endParaRPr lang="zh-CN" altLang="en-US"/>
          </a:p>
        </p:txBody>
      </p:sp>
    </p:spTree>
    <p:extLst>
      <p:ext uri="{BB962C8B-B14F-4D97-AF65-F5344CB8AC3E}">
        <p14:creationId xmlns:p14="http://schemas.microsoft.com/office/powerpoint/2010/main" val="36389997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图片栏">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zh-CN" altLang="en-US"/>
              <a:t>单击此处编辑母版标题样式</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3" name="Date Placeholder 2"/>
          <p:cNvSpPr>
            <a:spLocks noGrp="1"/>
          </p:cNvSpPr>
          <p:nvPr>
            <p:ph type="dt" sz="half" idx="10"/>
          </p:nvPr>
        </p:nvSpPr>
        <p:spPr/>
        <p:txBody>
          <a:bodyPr/>
          <a:lstStyle/>
          <a:p>
            <a:fld id="{B8839138-9CD1-42E2-ABA8-2BD427D84506}" type="datetimeFigureOut">
              <a:rPr lang="zh-CN" altLang="en-US" smtClean="0"/>
              <a:t>2019/9/19</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668C4226-53F4-4DF5-8F78-E0D89C3F09EF}" type="slidenum">
              <a:rPr lang="zh-CN" altLang="en-US" smtClean="0"/>
              <a:t>‹#›</a:t>
            </a:fld>
            <a:endParaRPr lang="zh-CN" altLang="en-US"/>
          </a:p>
        </p:txBody>
      </p:sp>
    </p:spTree>
    <p:extLst>
      <p:ext uri="{BB962C8B-B14F-4D97-AF65-F5344CB8AC3E}">
        <p14:creationId xmlns:p14="http://schemas.microsoft.com/office/powerpoint/2010/main" val="31304649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zh-CN" altLang="en-US"/>
              <a:t>单击此处编辑母版标题样式</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B8839138-9CD1-42E2-ABA8-2BD427D84506}" type="datetimeFigureOut">
              <a:rPr lang="zh-CN" altLang="en-US" smtClean="0"/>
              <a:t>2019/9/19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68C4226-53F4-4DF5-8F78-E0D89C3F09EF}" type="slidenum">
              <a:rPr lang="zh-CN" altLang="en-US" smtClean="0"/>
              <a:t>‹#›</a:t>
            </a:fld>
            <a:endParaRPr lang="zh-CN" altLang="en-US"/>
          </a:p>
        </p:txBody>
      </p:sp>
    </p:spTree>
    <p:extLst>
      <p:ext uri="{BB962C8B-B14F-4D97-AF65-F5344CB8AC3E}">
        <p14:creationId xmlns:p14="http://schemas.microsoft.com/office/powerpoint/2010/main" val="35399559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zh-CN" altLang="en-US"/>
              <a:t>单击此处编辑母版标题样式</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B8839138-9CD1-42E2-ABA8-2BD427D84506}" type="datetimeFigureOut">
              <a:rPr lang="zh-CN" altLang="en-US" smtClean="0"/>
              <a:t>2019/9/19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68C4226-53F4-4DF5-8F78-E0D89C3F09EF}" type="slidenum">
              <a:rPr lang="zh-CN" altLang="en-US" smtClean="0"/>
              <a:t>‹#›</a:t>
            </a:fld>
            <a:endParaRPr lang="zh-CN" altLang="en-US"/>
          </a:p>
        </p:txBody>
      </p:sp>
    </p:spTree>
    <p:extLst>
      <p:ext uri="{BB962C8B-B14F-4D97-AF65-F5344CB8AC3E}">
        <p14:creationId xmlns:p14="http://schemas.microsoft.com/office/powerpoint/2010/main" val="1674897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zh-CN" altLang="en-US"/>
              <a:t>单击此处编辑母版标题样式</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B8839138-9CD1-42E2-ABA8-2BD427D84506}" type="datetimeFigureOut">
              <a:rPr lang="zh-CN" altLang="en-US" smtClean="0"/>
              <a:t>2019/9/19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68C4226-53F4-4DF5-8F78-E0D89C3F09EF}" type="slidenum">
              <a:rPr lang="zh-CN" altLang="en-US" smtClean="0"/>
              <a:t>‹#›</a:t>
            </a:fld>
            <a:endParaRPr lang="zh-CN" altLang="en-US"/>
          </a:p>
        </p:txBody>
      </p:sp>
    </p:spTree>
    <p:extLst>
      <p:ext uri="{BB962C8B-B14F-4D97-AF65-F5344CB8AC3E}">
        <p14:creationId xmlns:p14="http://schemas.microsoft.com/office/powerpoint/2010/main" val="2411321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zh-CN" altLang="en-US"/>
              <a:t>单击此处编辑母版标题样式</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B8839138-9CD1-42E2-ABA8-2BD427D84506}" type="datetimeFigureOut">
              <a:rPr lang="zh-CN" altLang="en-US" smtClean="0"/>
              <a:t>2019/9/19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68C4226-53F4-4DF5-8F78-E0D89C3F09EF}" type="slidenum">
              <a:rPr lang="zh-CN" altLang="en-US" smtClean="0"/>
              <a:t>‹#›</a:t>
            </a:fld>
            <a:endParaRPr lang="zh-CN" altLang="en-US"/>
          </a:p>
        </p:txBody>
      </p:sp>
    </p:spTree>
    <p:extLst>
      <p:ext uri="{BB962C8B-B14F-4D97-AF65-F5344CB8AC3E}">
        <p14:creationId xmlns:p14="http://schemas.microsoft.com/office/powerpoint/2010/main" val="3935009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zh-CN" altLang="en-US"/>
              <a:t>单击此处编辑母版标题样式</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B8839138-9CD1-42E2-ABA8-2BD427D84506}" type="datetimeFigureOut">
              <a:rPr lang="zh-CN" altLang="en-US" smtClean="0"/>
              <a:t>2019/9/19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68C4226-53F4-4DF5-8F78-E0D89C3F09EF}" type="slidenum">
              <a:rPr lang="zh-CN" altLang="en-US" smtClean="0"/>
              <a:t>‹#›</a:t>
            </a:fld>
            <a:endParaRPr lang="zh-CN" altLang="en-US"/>
          </a:p>
        </p:txBody>
      </p:sp>
    </p:spTree>
    <p:extLst>
      <p:ext uri="{BB962C8B-B14F-4D97-AF65-F5344CB8AC3E}">
        <p14:creationId xmlns:p14="http://schemas.microsoft.com/office/powerpoint/2010/main" val="1631806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12" name="Content Placeholder 3"/>
          <p:cNvSpPr>
            <a:spLocks noGrp="1"/>
          </p:cNvSpPr>
          <p:nvPr>
            <p:ph sz="quarter" idx="13"/>
          </p:nvPr>
        </p:nvSpPr>
        <p:spPr>
          <a:xfrm>
            <a:off x="913774" y="3051012"/>
            <a:ext cx="5106027" cy="2740187"/>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13" name="Content Placeholder 5"/>
          <p:cNvSpPr>
            <a:spLocks noGrp="1"/>
          </p:cNvSpPr>
          <p:nvPr>
            <p:ph sz="quarter" idx="14"/>
          </p:nvPr>
        </p:nvSpPr>
        <p:spPr>
          <a:xfrm>
            <a:off x="6172200" y="3051012"/>
            <a:ext cx="5105401" cy="2740187"/>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B8839138-9CD1-42E2-ABA8-2BD427D84506}" type="datetimeFigureOut">
              <a:rPr lang="zh-CN" altLang="en-US" smtClean="0"/>
              <a:t>2019/9/19</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668C4226-53F4-4DF5-8F78-E0D89C3F09EF}" type="slidenum">
              <a:rPr lang="zh-CN" altLang="en-US" smtClean="0"/>
              <a:t>‹#›</a:t>
            </a:fld>
            <a:endParaRPr lang="zh-CN" altLang="en-US"/>
          </a:p>
        </p:txBody>
      </p:sp>
    </p:spTree>
    <p:extLst>
      <p:ext uri="{BB962C8B-B14F-4D97-AF65-F5344CB8AC3E}">
        <p14:creationId xmlns:p14="http://schemas.microsoft.com/office/powerpoint/2010/main" val="3156567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B8839138-9CD1-42E2-ABA8-2BD427D84506}" type="datetimeFigureOut">
              <a:rPr lang="zh-CN" altLang="en-US" smtClean="0"/>
              <a:t>2019/9/19</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668C4226-53F4-4DF5-8F78-E0D89C3F09EF}" type="slidenum">
              <a:rPr lang="zh-CN" altLang="en-US" smtClean="0"/>
              <a:t>‹#›</a:t>
            </a:fld>
            <a:endParaRPr lang="zh-CN" altLang="en-US"/>
          </a:p>
        </p:txBody>
      </p:sp>
    </p:spTree>
    <p:extLst>
      <p:ext uri="{BB962C8B-B14F-4D97-AF65-F5344CB8AC3E}">
        <p14:creationId xmlns:p14="http://schemas.microsoft.com/office/powerpoint/2010/main" val="1122598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B8839138-9CD1-42E2-ABA8-2BD427D84506}" type="datetimeFigureOut">
              <a:rPr lang="zh-CN" altLang="en-US" smtClean="0"/>
              <a:t>2019/9/19</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668C4226-53F4-4DF5-8F78-E0D89C3F09EF}" type="slidenum">
              <a:rPr lang="zh-CN" altLang="en-US" smtClean="0"/>
              <a:t>‹#›</a:t>
            </a:fld>
            <a:endParaRPr lang="zh-CN" altLang="en-US"/>
          </a:p>
        </p:txBody>
      </p:sp>
    </p:spTree>
    <p:extLst>
      <p:ext uri="{BB962C8B-B14F-4D97-AF65-F5344CB8AC3E}">
        <p14:creationId xmlns:p14="http://schemas.microsoft.com/office/powerpoint/2010/main" val="3728695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zh-CN" altLang="en-US"/>
              <a:t>单击此处编辑母版标题样式</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B8839138-9CD1-42E2-ABA8-2BD427D84506}" type="datetimeFigureOut">
              <a:rPr lang="zh-CN" altLang="en-US" smtClean="0"/>
              <a:t>2019/9/19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68C4226-53F4-4DF5-8F78-E0D89C3F09EF}" type="slidenum">
              <a:rPr lang="zh-CN" altLang="en-US" smtClean="0"/>
              <a:t>‹#›</a:t>
            </a:fld>
            <a:endParaRPr lang="zh-CN" altLang="en-US"/>
          </a:p>
        </p:txBody>
      </p:sp>
    </p:spTree>
    <p:extLst>
      <p:ext uri="{BB962C8B-B14F-4D97-AF65-F5344CB8AC3E}">
        <p14:creationId xmlns:p14="http://schemas.microsoft.com/office/powerpoint/2010/main" val="2515403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B8839138-9CD1-42E2-ABA8-2BD427D84506}" type="datetimeFigureOut">
              <a:rPr lang="zh-CN" altLang="en-US" smtClean="0"/>
              <a:t>2019/9/19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68C4226-53F4-4DF5-8F78-E0D89C3F09EF}" type="slidenum">
              <a:rPr lang="zh-CN" altLang="en-US" smtClean="0"/>
              <a:t>‹#›</a:t>
            </a:fld>
            <a:endParaRPr lang="zh-CN" altLang="en-US"/>
          </a:p>
        </p:txBody>
      </p:sp>
    </p:spTree>
    <p:extLst>
      <p:ext uri="{BB962C8B-B14F-4D97-AF65-F5344CB8AC3E}">
        <p14:creationId xmlns:p14="http://schemas.microsoft.com/office/powerpoint/2010/main" val="2163793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B8839138-9CD1-42E2-ABA8-2BD427D84506}" type="datetimeFigureOut">
              <a:rPr lang="zh-CN" altLang="en-US" smtClean="0"/>
              <a:t>2019/9/19</a:t>
            </a:fld>
            <a:endParaRPr lang="zh-CN" alt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zh-CN" alt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68C4226-53F4-4DF5-8F78-E0D89C3F09EF}" type="slidenum">
              <a:rPr lang="zh-CN" altLang="en-US" smtClean="0"/>
              <a:t>‹#›</a:t>
            </a:fld>
            <a:endParaRPr lang="zh-CN" altLang="en-US"/>
          </a:p>
        </p:txBody>
      </p:sp>
    </p:spTree>
    <p:extLst>
      <p:ext uri="{BB962C8B-B14F-4D97-AF65-F5344CB8AC3E}">
        <p14:creationId xmlns:p14="http://schemas.microsoft.com/office/powerpoint/2010/main" val="35294764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A141E2C4-3313-4727-97A8-4B070E68BC2D}"/>
              </a:ext>
            </a:extLst>
          </p:cNvPr>
          <p:cNvSpPr txBox="1"/>
          <p:nvPr/>
        </p:nvSpPr>
        <p:spPr>
          <a:xfrm>
            <a:off x="1774208" y="1501254"/>
            <a:ext cx="8543499" cy="5847755"/>
          </a:xfrm>
          <a:prstGeom prst="rect">
            <a:avLst/>
          </a:prstGeom>
          <a:noFill/>
        </p:spPr>
        <p:txBody>
          <a:bodyPr wrap="square" rtlCol="0">
            <a:spAutoFit/>
          </a:bodyPr>
          <a:lstStyle/>
          <a:p>
            <a:r>
              <a:rPr lang="en-US" altLang="zh-CN" sz="6600" dirty="0"/>
              <a:t>Introduction to the Special Issue on the Diamond-Dybvig Model</a:t>
            </a:r>
          </a:p>
          <a:p>
            <a:r>
              <a:rPr lang="en-US" altLang="zh-CN" sz="6600" dirty="0"/>
              <a:t>		 	</a:t>
            </a:r>
            <a:r>
              <a:rPr lang="en-US" altLang="zh-CN" sz="4400" dirty="0"/>
              <a:t>——Edward Simpson Prescott</a:t>
            </a:r>
          </a:p>
          <a:p>
            <a:r>
              <a:rPr lang="en-US" altLang="zh-CN" sz="4400" dirty="0"/>
              <a:t>					Presented by: </a:t>
            </a:r>
            <a:r>
              <a:rPr lang="en-US" altLang="zh-CN" sz="4400" dirty="0" err="1"/>
              <a:t>Yingkun</a:t>
            </a:r>
            <a:r>
              <a:rPr lang="en-US" altLang="zh-CN" sz="4400" dirty="0"/>
              <a:t> Ding</a:t>
            </a:r>
          </a:p>
          <a:p>
            <a:endParaRPr lang="zh-CN" altLang="en-US" sz="6600" dirty="0"/>
          </a:p>
        </p:txBody>
      </p:sp>
    </p:spTree>
    <p:extLst>
      <p:ext uri="{BB962C8B-B14F-4D97-AF65-F5344CB8AC3E}">
        <p14:creationId xmlns:p14="http://schemas.microsoft.com/office/powerpoint/2010/main" val="35066917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D2E3F4AB-B238-4079-81B7-D03B5CE57B98}"/>
              </a:ext>
            </a:extLst>
          </p:cNvPr>
          <p:cNvSpPr txBox="1"/>
          <p:nvPr/>
        </p:nvSpPr>
        <p:spPr>
          <a:xfrm>
            <a:off x="1501629" y="780176"/>
            <a:ext cx="9102055" cy="5632311"/>
          </a:xfrm>
          <a:prstGeom prst="rect">
            <a:avLst/>
          </a:prstGeom>
          <a:noFill/>
        </p:spPr>
        <p:txBody>
          <a:bodyPr wrap="square" rtlCol="0">
            <a:spAutoFit/>
          </a:bodyPr>
          <a:lstStyle/>
          <a:p>
            <a:pPr algn="ctr"/>
            <a:r>
              <a:rPr lang="en-US" altLang="zh-CN" sz="2800" b="1" dirty="0"/>
              <a:t>Auction Rate Securities </a:t>
            </a:r>
          </a:p>
          <a:p>
            <a:endParaRPr lang="en-US" altLang="zh-CN" sz="2000" dirty="0"/>
          </a:p>
          <a:p>
            <a:r>
              <a:rPr lang="en-US" altLang="zh-CN" sz="2400" dirty="0"/>
              <a:t>Auction rate securities(ARS) are long-term debt securities that are transformed into short-term securities through regular periodic auctions. The auctions set the short-term interest rate and allow for the transfer of ownership. </a:t>
            </a:r>
          </a:p>
          <a:p>
            <a:endParaRPr lang="en-US" altLang="zh-CN" sz="2400" dirty="0"/>
          </a:p>
          <a:p>
            <a:r>
              <a:rPr lang="en-US" altLang="zh-CN" sz="2400" dirty="0"/>
              <a:t>Furthermore, if there were not enough bids to clear an auction, the sponsoring entity, which was either a large bank or investment bank, would often provide enough bids to clear the market. </a:t>
            </a:r>
          </a:p>
          <a:p>
            <a:endParaRPr lang="en-US" altLang="zh-CN" sz="2400" dirty="0"/>
          </a:p>
          <a:p>
            <a:r>
              <a:rPr lang="en-US" altLang="zh-CN" sz="2400" dirty="0"/>
              <a:t>However, in the spring of 2008, the sponsoring banks started pulling their support. This contributed to a sizeable demand by investors to pull out of the market, and there was a large increase in the number of auction fails. Han and Li(2008) interpret this event as a run.</a:t>
            </a:r>
          </a:p>
        </p:txBody>
      </p:sp>
    </p:spTree>
    <p:extLst>
      <p:ext uri="{BB962C8B-B14F-4D97-AF65-F5344CB8AC3E}">
        <p14:creationId xmlns:p14="http://schemas.microsoft.com/office/powerpoint/2010/main" val="1950745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4FCE8F30-FFD3-4643-A5EC-286CB98412FC}"/>
              </a:ext>
            </a:extLst>
          </p:cNvPr>
          <p:cNvSpPr txBox="1"/>
          <p:nvPr/>
        </p:nvSpPr>
        <p:spPr>
          <a:xfrm>
            <a:off x="1384183" y="771787"/>
            <a:ext cx="9563450" cy="4647426"/>
          </a:xfrm>
          <a:prstGeom prst="rect">
            <a:avLst/>
          </a:prstGeom>
          <a:noFill/>
        </p:spPr>
        <p:txBody>
          <a:bodyPr wrap="square" rtlCol="0">
            <a:spAutoFit/>
          </a:bodyPr>
          <a:lstStyle/>
          <a:p>
            <a:pPr algn="ctr"/>
            <a:r>
              <a:rPr lang="en-US" altLang="zh-CN" sz="2800" b="1" dirty="0"/>
              <a:t>Special Purpose Vehicles</a:t>
            </a:r>
          </a:p>
          <a:p>
            <a:pPr algn="ctr"/>
            <a:endParaRPr lang="en-US" altLang="zh-CN" sz="2800" b="1" dirty="0"/>
          </a:p>
          <a:p>
            <a:r>
              <a:rPr lang="en-US" altLang="zh-CN" sz="2400" dirty="0"/>
              <a:t>Trusts that hold securities and are ﬁnanced by a mix of short- and long-term debt (along with a small amount of equity occasionally). These trusts, set up by banks and investment banks, are also known as structured investment vehicles and collateralized debt obligations. </a:t>
            </a:r>
          </a:p>
          <a:p>
            <a:endParaRPr lang="en-US" altLang="zh-CN" sz="2400" dirty="0"/>
          </a:p>
          <a:p>
            <a:r>
              <a:rPr lang="en-US" altLang="zh-CN" sz="2400" dirty="0" err="1"/>
              <a:t>Covitz</a:t>
            </a:r>
            <a:r>
              <a:rPr lang="en-US" altLang="zh-CN" sz="2400" dirty="0"/>
              <a:t>, Liang, and Suarez (2009) use daily data from August 2007 to December 2007 on the ability of these vehicles to roll over their commercial paper. They found the speciﬁc features of the programs. They also found difﬁculties in rolling over debt that are not explained by these differences and conclude that this is evidence of a bank-like run caused by a panic.</a:t>
            </a:r>
            <a:endParaRPr lang="zh-CN" altLang="en-US" sz="2400" dirty="0"/>
          </a:p>
        </p:txBody>
      </p:sp>
    </p:spTree>
    <p:extLst>
      <p:ext uri="{BB962C8B-B14F-4D97-AF65-F5344CB8AC3E}">
        <p14:creationId xmlns:p14="http://schemas.microsoft.com/office/powerpoint/2010/main" val="23169736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09E508E5-FF5D-48BB-819B-A37517BD3C53}"/>
              </a:ext>
            </a:extLst>
          </p:cNvPr>
          <p:cNvSpPr txBox="1"/>
          <p:nvPr/>
        </p:nvSpPr>
        <p:spPr>
          <a:xfrm>
            <a:off x="1350628" y="729842"/>
            <a:ext cx="9420836" cy="5386090"/>
          </a:xfrm>
          <a:prstGeom prst="rect">
            <a:avLst/>
          </a:prstGeom>
          <a:noFill/>
        </p:spPr>
        <p:txBody>
          <a:bodyPr wrap="square" rtlCol="0">
            <a:spAutoFit/>
          </a:bodyPr>
          <a:lstStyle/>
          <a:p>
            <a:pPr algn="ctr"/>
            <a:r>
              <a:rPr lang="en-US" altLang="zh-CN" sz="2800" b="1" dirty="0"/>
              <a:t>Repo Markets </a:t>
            </a:r>
          </a:p>
          <a:p>
            <a:pPr algn="ctr"/>
            <a:endParaRPr lang="en-US" altLang="zh-CN" sz="2800" b="1" dirty="0"/>
          </a:p>
          <a:p>
            <a:r>
              <a:rPr lang="en-US" altLang="zh-CN" sz="2400" dirty="0"/>
              <a:t>Repo transactions are short-term agreements to sell and repurchase securities. They are essentially short-term collateralized loans. The loans are often made by wholesale institutions such as money market funds, corporations, hedge funds, and other entities that have a lot of cash to invest. </a:t>
            </a:r>
          </a:p>
          <a:p>
            <a:endParaRPr lang="en-US" altLang="zh-CN" sz="2400" dirty="0"/>
          </a:p>
          <a:p>
            <a:r>
              <a:rPr lang="en-US" altLang="zh-CN" sz="2400" dirty="0"/>
              <a:t>Gorton and </a:t>
            </a:r>
            <a:r>
              <a:rPr lang="en-US" altLang="zh-CN" sz="2400" dirty="0" err="1"/>
              <a:t>Metrick</a:t>
            </a:r>
            <a:r>
              <a:rPr lang="en-US" altLang="zh-CN" sz="2400" dirty="0"/>
              <a:t> (2009)argue that these repo transactions looked a lot like demand deposits. The lender could withdraw all his funds by not rolling over the repo or even partially withdraw his funds by requiring a large haircut on the valuation of the collateral. They also argue that there was a wide-scale panic in these markets as investors began to doubt the quality of collateral and shifted their funds to safer forms such as Treasury securities. </a:t>
            </a:r>
          </a:p>
        </p:txBody>
      </p:sp>
    </p:spTree>
    <p:extLst>
      <p:ext uri="{BB962C8B-B14F-4D97-AF65-F5344CB8AC3E}">
        <p14:creationId xmlns:p14="http://schemas.microsoft.com/office/powerpoint/2010/main" val="37043134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17EB1309-DEC3-4A4B-B4BB-25182F866D2B}"/>
              </a:ext>
            </a:extLst>
          </p:cNvPr>
          <p:cNvSpPr txBox="1"/>
          <p:nvPr/>
        </p:nvSpPr>
        <p:spPr>
          <a:xfrm>
            <a:off x="1149292" y="805343"/>
            <a:ext cx="9865453" cy="5139869"/>
          </a:xfrm>
          <a:prstGeom prst="rect">
            <a:avLst/>
          </a:prstGeom>
          <a:noFill/>
        </p:spPr>
        <p:txBody>
          <a:bodyPr wrap="square" rtlCol="0">
            <a:spAutoFit/>
          </a:bodyPr>
          <a:lstStyle/>
          <a:p>
            <a:pPr algn="ctr"/>
            <a:r>
              <a:rPr lang="en-US" altLang="zh-CN" sz="2400" b="1" dirty="0"/>
              <a:t>Money Market Mutual Funds and Other Investment Pools</a:t>
            </a:r>
          </a:p>
          <a:p>
            <a:pPr algn="ctr"/>
            <a:endParaRPr lang="en-US" altLang="zh-CN" sz="2400" b="1" dirty="0"/>
          </a:p>
          <a:p>
            <a:r>
              <a:rPr lang="en-US" altLang="zh-CN" sz="2000" dirty="0"/>
              <a:t>Money market mutual funds (MMMFs) are investment pools that invest in short-term liquid assets such as Treasury securities, commercial paper, repos, and certiﬁcates of deposit. Unlike other mutual funds, however, they use an accounting method that allows them to keep a constant net asset value (NAV) per share of one dollar. This convention makes MMMFs easier to use for transaction purposes and thus a close substitute for bank deposits. </a:t>
            </a:r>
          </a:p>
          <a:p>
            <a:endParaRPr lang="en-US" altLang="zh-CN" sz="2000" dirty="0"/>
          </a:p>
          <a:p>
            <a:r>
              <a:rPr lang="en-US" altLang="zh-CN" sz="2000" dirty="0"/>
              <a:t>In September 2008, after Lehman Brothers failed, there were sizeable withdrawals from MMMFs. The immediate cause was losses to the Reserve Primary MMMF, which had a sizeable exposure to Lehman Brothers commercial paper. This loss led the fund to “break the buck,” that is, the NAV of the fund dropped below one dollar. There were large withdrawals from this fund, followed soon after by large withdrawals from some other MMMFs. According to the Investment Company Institute(2009), there was a large shift of money market funds by institutional investors from prime MMMFs—those that could invest in nongovernment securities—to government MMMFs. </a:t>
            </a:r>
          </a:p>
        </p:txBody>
      </p:sp>
    </p:spTree>
    <p:extLst>
      <p:ext uri="{BB962C8B-B14F-4D97-AF65-F5344CB8AC3E}">
        <p14:creationId xmlns:p14="http://schemas.microsoft.com/office/powerpoint/2010/main" val="16461698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C2824978-CBAC-4847-95D2-046FAC610F9C}"/>
              </a:ext>
            </a:extLst>
          </p:cNvPr>
          <p:cNvSpPr txBox="1"/>
          <p:nvPr/>
        </p:nvSpPr>
        <p:spPr>
          <a:xfrm>
            <a:off x="1308683" y="1820411"/>
            <a:ext cx="9353724" cy="3046988"/>
          </a:xfrm>
          <a:prstGeom prst="rect">
            <a:avLst/>
          </a:prstGeom>
          <a:noFill/>
        </p:spPr>
        <p:txBody>
          <a:bodyPr wrap="square" rtlCol="0">
            <a:spAutoFit/>
          </a:bodyPr>
          <a:lstStyle/>
          <a:p>
            <a:r>
              <a:rPr lang="en-US" altLang="zh-CN" sz="2400" dirty="0"/>
              <a:t>Many states offer funds to their municipalities in which they can pool their funds to invest in cash like instruments (Cook and Dufﬁeld 1993). The Florida investment pool ran into trouble when it took losses on its securities and some became illiquid. This led some of the Florida municipalities that participated in the fund to withdraw their investments. The Florida fund was unable to meet these redemptions, so it partially suspended redemption and worked out a long-term scheme to distribute its assets to its members (Evans 2007; Evans and Preston 2007). </a:t>
            </a:r>
            <a:endParaRPr lang="zh-CN" altLang="en-US" sz="2400" dirty="0"/>
          </a:p>
        </p:txBody>
      </p:sp>
    </p:spTree>
    <p:extLst>
      <p:ext uri="{BB962C8B-B14F-4D97-AF65-F5344CB8AC3E}">
        <p14:creationId xmlns:p14="http://schemas.microsoft.com/office/powerpoint/2010/main" val="15371196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86A1C614-A14D-4BD5-B17A-D70F007D82C1}"/>
              </a:ext>
            </a:extLst>
          </p:cNvPr>
          <p:cNvSpPr txBox="1"/>
          <p:nvPr/>
        </p:nvSpPr>
        <p:spPr>
          <a:xfrm>
            <a:off x="1098958" y="914400"/>
            <a:ext cx="9722840" cy="5170646"/>
          </a:xfrm>
          <a:prstGeom prst="rect">
            <a:avLst/>
          </a:prstGeom>
          <a:noFill/>
        </p:spPr>
        <p:txBody>
          <a:bodyPr wrap="square" rtlCol="0">
            <a:spAutoFit/>
          </a:bodyPr>
          <a:lstStyle/>
          <a:p>
            <a:pPr algn="ctr"/>
            <a:r>
              <a:rPr lang="en-US" altLang="zh-CN" sz="2400" b="1" dirty="0"/>
              <a:t>2. THE ARTICLES IN THIS ISSUE </a:t>
            </a:r>
          </a:p>
          <a:p>
            <a:endParaRPr lang="en-US" altLang="zh-CN" dirty="0"/>
          </a:p>
          <a:p>
            <a:r>
              <a:rPr lang="en-US" altLang="zh-CN" sz="2400" dirty="0"/>
              <a:t>The article by </a:t>
            </a:r>
            <a:r>
              <a:rPr lang="en-US" altLang="zh-CN" sz="2400" dirty="0" err="1"/>
              <a:t>Huberto</a:t>
            </a:r>
            <a:r>
              <a:rPr lang="en-US" altLang="zh-CN" sz="2400" dirty="0"/>
              <a:t> Ennis and Todd Keister gives people unfamiliar with DD a nontechnical overview of this literature. They pay special attention to the roles of sequential service and uncertainty about aggregate liquidity needs. </a:t>
            </a:r>
          </a:p>
          <a:p>
            <a:endParaRPr lang="en-US" altLang="zh-CN" sz="2400" dirty="0"/>
          </a:p>
          <a:p>
            <a:r>
              <a:rPr lang="en-US" altLang="zh-CN" sz="2400" dirty="0"/>
              <a:t>The article by Edward Green focuses on a more speciﬁc issue. He examines the role of limited liability and the optimality of bailouts for partially ﬁnancing illiquid investments. He deﬁnes a bailout as a combination of early liquidation along with taxes and transfers that relax the limited liability constraint. In an economy with limited liability, he ﬁnds that state-contingent payments from the taxpayer to the banking system are part of an optimal allocation. He is careful to point out that he does not address moral hazard, which could signiﬁcantly alter this conclusion. </a:t>
            </a:r>
            <a:endParaRPr lang="zh-CN" altLang="en-US" sz="2400" dirty="0"/>
          </a:p>
        </p:txBody>
      </p:sp>
    </p:spTree>
    <p:extLst>
      <p:ext uri="{BB962C8B-B14F-4D97-AF65-F5344CB8AC3E}">
        <p14:creationId xmlns:p14="http://schemas.microsoft.com/office/powerpoint/2010/main" val="21439198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0E47124A-31A8-485C-9186-270A34384A1E}"/>
              </a:ext>
            </a:extLst>
          </p:cNvPr>
          <p:cNvSpPr txBox="1"/>
          <p:nvPr/>
        </p:nvSpPr>
        <p:spPr>
          <a:xfrm>
            <a:off x="1568741" y="1266738"/>
            <a:ext cx="8615494" cy="3785652"/>
          </a:xfrm>
          <a:prstGeom prst="rect">
            <a:avLst/>
          </a:prstGeom>
          <a:noFill/>
        </p:spPr>
        <p:txBody>
          <a:bodyPr wrap="square" rtlCol="0">
            <a:spAutoFit/>
          </a:bodyPr>
          <a:lstStyle/>
          <a:p>
            <a:r>
              <a:rPr lang="en-US" altLang="zh-CN" sz="2400" dirty="0"/>
              <a:t>The article by Ricardo Cavalcanti bridges monetary and banking theory by providing some recent history of thought about the two areas. He discusses the precursors to the Diamond-</a:t>
            </a:r>
            <a:r>
              <a:rPr lang="en-US" altLang="zh-CN" sz="2400" dirty="0" err="1"/>
              <a:t>Dybvig</a:t>
            </a:r>
            <a:r>
              <a:rPr lang="en-US" altLang="zh-CN" sz="2400" dirty="0"/>
              <a:t> model in which the traditional strategy, still found in textbooks, was to append a banking sector onto a market model. </a:t>
            </a:r>
          </a:p>
          <a:p>
            <a:endParaRPr lang="en-US" altLang="zh-CN" sz="2400" dirty="0"/>
          </a:p>
          <a:p>
            <a:r>
              <a:rPr lang="en-US" altLang="zh-CN" sz="2400" dirty="0"/>
              <a:t>The article by William Jack, </a:t>
            </a:r>
            <a:r>
              <a:rPr lang="en-US" altLang="zh-CN" sz="2400" dirty="0" err="1"/>
              <a:t>Tavneet</a:t>
            </a:r>
            <a:r>
              <a:rPr lang="en-US" altLang="zh-CN" sz="2400" dirty="0"/>
              <a:t> Suri, and Robert Townsend continues the monetary economics theme by describing the recent development of mobile phone banking in Kenya and juxtaposing these developments with monetary theory. </a:t>
            </a:r>
            <a:endParaRPr lang="zh-CN" altLang="en-US" sz="2400" dirty="0"/>
          </a:p>
        </p:txBody>
      </p:sp>
    </p:spTree>
    <p:extLst>
      <p:ext uri="{BB962C8B-B14F-4D97-AF65-F5344CB8AC3E}">
        <p14:creationId xmlns:p14="http://schemas.microsoft.com/office/powerpoint/2010/main" val="4092133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9CD4C45E-5E6F-44E9-9F06-B979009483F0}"/>
              </a:ext>
            </a:extLst>
          </p:cNvPr>
          <p:cNvSpPr txBox="1"/>
          <p:nvPr/>
        </p:nvSpPr>
        <p:spPr>
          <a:xfrm>
            <a:off x="1367406" y="1065402"/>
            <a:ext cx="9127222" cy="2246769"/>
          </a:xfrm>
          <a:prstGeom prst="rect">
            <a:avLst/>
          </a:prstGeom>
          <a:noFill/>
        </p:spPr>
        <p:txBody>
          <a:bodyPr wrap="square" rtlCol="0">
            <a:spAutoFit/>
          </a:bodyPr>
          <a:lstStyle/>
          <a:p>
            <a:pPr algn="ctr"/>
            <a:r>
              <a:rPr lang="en-US" altLang="zh-CN" sz="2800" b="1" dirty="0"/>
              <a:t>3. CONCLUDING COMMENT </a:t>
            </a:r>
          </a:p>
          <a:p>
            <a:endParaRPr lang="en-US" altLang="zh-CN" sz="2800" dirty="0"/>
          </a:p>
          <a:p>
            <a:r>
              <a:rPr lang="en-US" altLang="zh-CN" sz="2800" dirty="0"/>
              <a:t>This special issue is dedicated not only to honor his famous article with Philip </a:t>
            </a:r>
            <a:r>
              <a:rPr lang="en-US" altLang="zh-CN" sz="2800" dirty="0" err="1"/>
              <a:t>Dybvig</a:t>
            </a:r>
            <a:r>
              <a:rPr lang="en-US" altLang="zh-CN" sz="2800" dirty="0"/>
              <a:t>, but also Doug’s many contributions to the author’s research department and this journal.</a:t>
            </a:r>
          </a:p>
        </p:txBody>
      </p:sp>
    </p:spTree>
    <p:extLst>
      <p:ext uri="{BB962C8B-B14F-4D97-AF65-F5344CB8AC3E}">
        <p14:creationId xmlns:p14="http://schemas.microsoft.com/office/powerpoint/2010/main" val="21357911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7496410F-3620-4878-9576-040B5626C510}"/>
              </a:ext>
            </a:extLst>
          </p:cNvPr>
          <p:cNvSpPr txBox="1"/>
          <p:nvPr/>
        </p:nvSpPr>
        <p:spPr>
          <a:xfrm>
            <a:off x="1587555" y="609708"/>
            <a:ext cx="8531441" cy="5447645"/>
          </a:xfrm>
          <a:prstGeom prst="rect">
            <a:avLst/>
          </a:prstGeom>
          <a:noFill/>
        </p:spPr>
        <p:txBody>
          <a:bodyPr wrap="square" rtlCol="0">
            <a:spAutoFit/>
          </a:bodyPr>
          <a:lstStyle/>
          <a:p>
            <a:pPr algn="ctr"/>
            <a:r>
              <a:rPr lang="en-US" altLang="zh-CN" sz="4000" dirty="0"/>
              <a:t>My Opinion</a:t>
            </a:r>
          </a:p>
          <a:p>
            <a:r>
              <a:rPr lang="en-US" altLang="zh-CN" sz="2800" dirty="0"/>
              <a:t>Advantages:</a:t>
            </a:r>
          </a:p>
          <a:p>
            <a:r>
              <a:rPr lang="en-US" altLang="zh-CN" sz="2800" dirty="0"/>
              <a:t>Logical: Special issues, followed by articles</a:t>
            </a:r>
          </a:p>
          <a:p>
            <a:r>
              <a:rPr lang="en-US" altLang="zh-CN" sz="2800" dirty="0"/>
              <a:t>Realistic: Used many specific real-world examples</a:t>
            </a:r>
          </a:p>
          <a:p>
            <a:r>
              <a:rPr lang="en-US" altLang="zh-CN" sz="2800" dirty="0"/>
              <a:t>Detailed: Refer to a lot of articles</a:t>
            </a:r>
          </a:p>
          <a:p>
            <a:endParaRPr lang="en-US" altLang="zh-CN" sz="2800" dirty="0"/>
          </a:p>
          <a:p>
            <a:r>
              <a:rPr lang="en-US" altLang="zh-CN" sz="2800" dirty="0"/>
              <a:t>Disadvantages:</a:t>
            </a:r>
          </a:p>
          <a:p>
            <a:r>
              <a:rPr lang="en-US" altLang="zh-CN" sz="2800" dirty="0"/>
              <a:t>Not structured: More like a discussion instead of a paper</a:t>
            </a:r>
          </a:p>
          <a:p>
            <a:r>
              <a:rPr lang="en-US" altLang="zh-CN" sz="2800" dirty="0"/>
              <a:t>Introduction: Without a detailed introduction of the background and definition of DD model</a:t>
            </a:r>
          </a:p>
          <a:p>
            <a:r>
              <a:rPr lang="en-US" altLang="zh-CN" sz="2800" dirty="0"/>
              <a:t>Conclusion: Only showed his respect to Diamond and </a:t>
            </a:r>
            <a:r>
              <a:rPr lang="en-US" altLang="zh-CN" sz="2800" dirty="0" err="1"/>
              <a:t>Dybvig</a:t>
            </a:r>
            <a:r>
              <a:rPr lang="en-US" altLang="zh-CN" sz="2800" dirty="0"/>
              <a:t>, without more specific conclusion</a:t>
            </a:r>
            <a:endParaRPr lang="zh-CN" altLang="en-US" sz="2800" dirty="0"/>
          </a:p>
        </p:txBody>
      </p:sp>
    </p:spTree>
    <p:extLst>
      <p:ext uri="{BB962C8B-B14F-4D97-AF65-F5344CB8AC3E}">
        <p14:creationId xmlns:p14="http://schemas.microsoft.com/office/powerpoint/2010/main" val="8805348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4CF9941-8E23-4130-9F01-FEC1445A7E98}"/>
              </a:ext>
            </a:extLst>
          </p:cNvPr>
          <p:cNvSpPr>
            <a:spLocks noGrp="1"/>
          </p:cNvSpPr>
          <p:nvPr>
            <p:ph type="title"/>
          </p:nvPr>
        </p:nvSpPr>
        <p:spPr>
          <a:xfrm>
            <a:off x="913774" y="2178870"/>
            <a:ext cx="10364451" cy="1596177"/>
          </a:xfrm>
        </p:spPr>
        <p:txBody>
          <a:bodyPr/>
          <a:lstStyle/>
          <a:p>
            <a:r>
              <a:rPr lang="en-US" altLang="zh-CN" dirty="0" err="1"/>
              <a:t>Q&amp;a</a:t>
            </a:r>
            <a:endParaRPr lang="zh-CN" altLang="en-US" dirty="0"/>
          </a:p>
        </p:txBody>
      </p:sp>
    </p:spTree>
    <p:extLst>
      <p:ext uri="{BB962C8B-B14F-4D97-AF65-F5344CB8AC3E}">
        <p14:creationId xmlns:p14="http://schemas.microsoft.com/office/powerpoint/2010/main" val="4005625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a:extLst>
              <a:ext uri="{FF2B5EF4-FFF2-40B4-BE49-F238E27FC236}">
                <a16:creationId xmlns:a16="http://schemas.microsoft.com/office/drawing/2014/main" id="{60226628-B473-4F1D-B7C1-1E5DD646F1A2}"/>
              </a:ext>
            </a:extLst>
          </p:cNvPr>
          <p:cNvSpPr txBox="1"/>
          <p:nvPr/>
        </p:nvSpPr>
        <p:spPr>
          <a:xfrm>
            <a:off x="1380698" y="1253842"/>
            <a:ext cx="9430603" cy="3970318"/>
          </a:xfrm>
          <a:prstGeom prst="rect">
            <a:avLst/>
          </a:prstGeom>
          <a:noFill/>
        </p:spPr>
        <p:txBody>
          <a:bodyPr wrap="square" rtlCol="0">
            <a:spAutoFit/>
          </a:bodyPr>
          <a:lstStyle/>
          <a:p>
            <a:r>
              <a:rPr lang="en-US" altLang="zh-CN" sz="2800" b="1" dirty="0"/>
              <a:t>Schema:</a:t>
            </a:r>
          </a:p>
          <a:p>
            <a:endParaRPr lang="en-US" altLang="zh-CN" sz="2800" dirty="0"/>
          </a:p>
          <a:p>
            <a:pPr marL="514350" indent="-514350">
              <a:buAutoNum type="arabicPeriod"/>
            </a:pPr>
            <a:r>
              <a:rPr lang="en-US" altLang="zh-CN" sz="2800" dirty="0"/>
              <a:t>What is DD model</a:t>
            </a:r>
          </a:p>
          <a:p>
            <a:pPr marL="514350" indent="-514350">
              <a:buFontTx/>
              <a:buAutoNum type="arabicPeriod"/>
            </a:pPr>
            <a:r>
              <a:rPr lang="en-US" altLang="zh-CN" sz="2800" dirty="0"/>
              <a:t>Paper</a:t>
            </a:r>
            <a:r>
              <a:rPr lang="en-US" altLang="zh-CN" sz="2800" dirty="0">
                <a:sym typeface="Wingdings" panose="05000000000000000000" pitchFamily="2" charset="2"/>
              </a:rPr>
              <a:t>:</a:t>
            </a:r>
          </a:p>
          <a:p>
            <a:r>
              <a:rPr lang="en-US" altLang="zh-CN" sz="2800" dirty="0">
                <a:sym typeface="Wingdings" panose="05000000000000000000" pitchFamily="2" charset="2"/>
              </a:rPr>
              <a:t>(1)</a:t>
            </a:r>
            <a:r>
              <a:rPr lang="en-US" altLang="zh-CN" sz="2800" dirty="0"/>
              <a:t> Diamond-</a:t>
            </a:r>
            <a:r>
              <a:rPr lang="en-US" altLang="zh-CN" sz="2800" dirty="0" err="1"/>
              <a:t>Dybvig</a:t>
            </a:r>
            <a:r>
              <a:rPr lang="en-US" altLang="zh-CN" sz="2800" dirty="0"/>
              <a:t> And The Recent Financial Crisis</a:t>
            </a:r>
          </a:p>
          <a:p>
            <a:r>
              <a:rPr lang="en-US" altLang="zh-CN" sz="2800" dirty="0"/>
              <a:t>(2) The Articles In This Issue </a:t>
            </a:r>
          </a:p>
          <a:p>
            <a:r>
              <a:rPr lang="en-US" altLang="zh-CN" sz="2800" dirty="0"/>
              <a:t>(3) Concluding Comment</a:t>
            </a:r>
          </a:p>
          <a:p>
            <a:pPr marL="514350" indent="-514350">
              <a:buAutoNum type="arabicPeriod" startAt="3"/>
            </a:pPr>
            <a:r>
              <a:rPr lang="en-US" altLang="zh-CN" sz="2800" dirty="0"/>
              <a:t>My Opinions</a:t>
            </a:r>
          </a:p>
          <a:p>
            <a:pPr marL="514350" indent="-514350">
              <a:buAutoNum type="arabicPeriod" startAt="3"/>
            </a:pPr>
            <a:r>
              <a:rPr lang="en-US" altLang="zh-CN" sz="2800" dirty="0"/>
              <a:t>Q&amp;A</a:t>
            </a:r>
          </a:p>
        </p:txBody>
      </p:sp>
    </p:spTree>
    <p:extLst>
      <p:ext uri="{BB962C8B-B14F-4D97-AF65-F5344CB8AC3E}">
        <p14:creationId xmlns:p14="http://schemas.microsoft.com/office/powerpoint/2010/main" val="34943716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a:extLst>
              <a:ext uri="{FF2B5EF4-FFF2-40B4-BE49-F238E27FC236}">
                <a16:creationId xmlns:a16="http://schemas.microsoft.com/office/drawing/2014/main" id="{E53A8098-F32B-44E1-9EE6-48269CC4EFF4}"/>
              </a:ext>
            </a:extLst>
          </p:cNvPr>
          <p:cNvSpPr txBox="1"/>
          <p:nvPr/>
        </p:nvSpPr>
        <p:spPr>
          <a:xfrm>
            <a:off x="1518407" y="2902591"/>
            <a:ext cx="8917497" cy="584775"/>
          </a:xfrm>
          <a:prstGeom prst="rect">
            <a:avLst/>
          </a:prstGeom>
          <a:noFill/>
        </p:spPr>
        <p:txBody>
          <a:bodyPr wrap="square" rtlCol="0">
            <a:spAutoFit/>
          </a:bodyPr>
          <a:lstStyle/>
          <a:p>
            <a:pPr algn="ctr"/>
            <a:r>
              <a:rPr lang="en-US" altLang="zh-CN" sz="3200" dirty="0"/>
              <a:t>Thanks for listening!</a:t>
            </a:r>
            <a:endParaRPr lang="zh-CN" altLang="en-US" sz="3200" dirty="0"/>
          </a:p>
        </p:txBody>
      </p:sp>
    </p:spTree>
    <p:extLst>
      <p:ext uri="{BB962C8B-B14F-4D97-AF65-F5344CB8AC3E}">
        <p14:creationId xmlns:p14="http://schemas.microsoft.com/office/powerpoint/2010/main" val="2420414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a:extLst>
              <a:ext uri="{FF2B5EF4-FFF2-40B4-BE49-F238E27FC236}">
                <a16:creationId xmlns:a16="http://schemas.microsoft.com/office/drawing/2014/main" id="{C8961513-505D-4507-9572-B75ED5E494DD}"/>
              </a:ext>
            </a:extLst>
          </p:cNvPr>
          <p:cNvSpPr txBox="1"/>
          <p:nvPr/>
        </p:nvSpPr>
        <p:spPr>
          <a:xfrm>
            <a:off x="2273417" y="2930947"/>
            <a:ext cx="7432646" cy="523220"/>
          </a:xfrm>
          <a:prstGeom prst="rect">
            <a:avLst/>
          </a:prstGeom>
          <a:noFill/>
        </p:spPr>
        <p:txBody>
          <a:bodyPr wrap="square" rtlCol="0">
            <a:spAutoFit/>
          </a:bodyPr>
          <a:lstStyle/>
          <a:p>
            <a:pPr algn="ctr"/>
            <a:r>
              <a:rPr lang="en-US" altLang="zh-CN" sz="2800" dirty="0"/>
              <a:t>1. What is DD model</a:t>
            </a:r>
            <a:endParaRPr lang="zh-CN" altLang="en-US" sz="2800" dirty="0"/>
          </a:p>
        </p:txBody>
      </p:sp>
    </p:spTree>
    <p:extLst>
      <p:ext uri="{BB962C8B-B14F-4D97-AF65-F5344CB8AC3E}">
        <p14:creationId xmlns:p14="http://schemas.microsoft.com/office/powerpoint/2010/main" val="4004579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a:extLst>
              <a:ext uri="{FF2B5EF4-FFF2-40B4-BE49-F238E27FC236}">
                <a16:creationId xmlns:a16="http://schemas.microsoft.com/office/drawing/2014/main" id="{60226628-B473-4F1D-B7C1-1E5DD646F1A2}"/>
              </a:ext>
            </a:extLst>
          </p:cNvPr>
          <p:cNvSpPr txBox="1"/>
          <p:nvPr/>
        </p:nvSpPr>
        <p:spPr>
          <a:xfrm>
            <a:off x="1506533" y="2034018"/>
            <a:ext cx="9430603" cy="3108543"/>
          </a:xfrm>
          <a:prstGeom prst="rect">
            <a:avLst/>
          </a:prstGeom>
          <a:noFill/>
        </p:spPr>
        <p:txBody>
          <a:bodyPr wrap="square" rtlCol="0">
            <a:spAutoFit/>
          </a:bodyPr>
          <a:lstStyle/>
          <a:p>
            <a:r>
              <a:rPr lang="en-US" altLang="zh-CN" sz="2800" dirty="0"/>
              <a:t>It was developed by Douglas Diamond and Philip Dybvig.</a:t>
            </a:r>
          </a:p>
          <a:p>
            <a:endParaRPr lang="en-US" altLang="zh-CN" sz="2800" dirty="0"/>
          </a:p>
          <a:p>
            <a:r>
              <a:rPr lang="en-US" altLang="zh-CN" sz="2800" dirty="0"/>
              <a:t>Their model has been a workhorse of banking research over the last 25 years and during the recent ﬁnancial crisis it has been one that researchers and policymakers consistently turn to when interpreting ﬁnancial market phenomena.</a:t>
            </a:r>
          </a:p>
          <a:p>
            <a:endParaRPr lang="en-US" altLang="zh-CN" sz="2800" dirty="0"/>
          </a:p>
        </p:txBody>
      </p:sp>
    </p:spTree>
    <p:extLst>
      <p:ext uri="{BB962C8B-B14F-4D97-AF65-F5344CB8AC3E}">
        <p14:creationId xmlns:p14="http://schemas.microsoft.com/office/powerpoint/2010/main" val="21122202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5FAD1ABB-8EAB-4F85-AA32-18FE08F5DD68}"/>
              </a:ext>
            </a:extLst>
          </p:cNvPr>
          <p:cNvSpPr txBox="1"/>
          <p:nvPr/>
        </p:nvSpPr>
        <p:spPr>
          <a:xfrm>
            <a:off x="1037529" y="884448"/>
            <a:ext cx="9630696" cy="4401205"/>
          </a:xfrm>
          <a:prstGeom prst="rect">
            <a:avLst/>
          </a:prstGeom>
          <a:noFill/>
        </p:spPr>
        <p:txBody>
          <a:bodyPr wrap="square" rtlCol="0">
            <a:spAutoFit/>
          </a:bodyPr>
          <a:lstStyle/>
          <a:p>
            <a:r>
              <a:rPr lang="en-US" altLang="zh-CN" sz="2800" dirty="0"/>
              <a:t>Diamond-</a:t>
            </a:r>
            <a:r>
              <a:rPr lang="en-US" altLang="zh-CN" sz="2800" dirty="0" err="1"/>
              <a:t>Dybvig</a:t>
            </a:r>
            <a:r>
              <a:rPr lang="en-US" altLang="zh-CN" sz="2800" dirty="0"/>
              <a:t> Model shows that:</a:t>
            </a:r>
          </a:p>
          <a:p>
            <a:endParaRPr lang="en-US" altLang="zh-CN" sz="2800" dirty="0"/>
          </a:p>
          <a:p>
            <a:pPr marL="457200" indent="-457200">
              <a:buFont typeface="Arial" panose="020B0604020202020204" pitchFamily="34" charset="0"/>
              <a:buChar char="•"/>
            </a:pPr>
            <a:r>
              <a:rPr lang="en-US" altLang="zh-CN" sz="2800" dirty="0"/>
              <a:t>Business investment often requires expenditures in the present to obtain returns in the future. On the other hand</a:t>
            </a:r>
            <a:r>
              <a:rPr lang="en-US" altLang="zh-CN" sz="2800"/>
              <a:t>, individuals </a:t>
            </a:r>
            <a:r>
              <a:rPr lang="en-US" altLang="zh-CN" sz="2800" dirty="0"/>
              <a:t>demand liquid accounts which permit them immediate access to their deposits.</a:t>
            </a:r>
          </a:p>
          <a:p>
            <a:pPr marL="457200" indent="-457200">
              <a:buFont typeface="Arial" panose="020B0604020202020204" pitchFamily="34" charset="0"/>
              <a:buChar char="•"/>
            </a:pPr>
            <a:endParaRPr lang="en-US" altLang="zh-CN" sz="2800" dirty="0"/>
          </a:p>
          <a:p>
            <a:pPr marL="457200" indent="-457200">
              <a:buFont typeface="Arial" panose="020B0604020202020204" pitchFamily="34" charset="0"/>
              <a:buChar char="•"/>
            </a:pPr>
            <a:r>
              <a:rPr lang="en-US" altLang="zh-CN" sz="2800" dirty="0"/>
              <a:t>The banks in the model act as intermediaries between savers who prefer to deposit in liquid accounts and borrowers who prefer to take out long-maturity loans. </a:t>
            </a:r>
            <a:endParaRPr lang="zh-CN" altLang="en-US" sz="4000" dirty="0"/>
          </a:p>
        </p:txBody>
      </p:sp>
    </p:spTree>
    <p:extLst>
      <p:ext uri="{BB962C8B-B14F-4D97-AF65-F5344CB8AC3E}">
        <p14:creationId xmlns:p14="http://schemas.microsoft.com/office/powerpoint/2010/main" val="2146715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a:extLst>
              <a:ext uri="{FF2B5EF4-FFF2-40B4-BE49-F238E27FC236}">
                <a16:creationId xmlns:a16="http://schemas.microsoft.com/office/drawing/2014/main" id="{8635DEEF-6754-4D65-9E76-223A2A95E0B8}"/>
              </a:ext>
            </a:extLst>
          </p:cNvPr>
          <p:cNvSpPr txBox="1"/>
          <p:nvPr/>
        </p:nvSpPr>
        <p:spPr>
          <a:xfrm>
            <a:off x="1177413" y="734556"/>
            <a:ext cx="9837174" cy="5693866"/>
          </a:xfrm>
          <a:prstGeom prst="rect">
            <a:avLst/>
          </a:prstGeom>
          <a:noFill/>
        </p:spPr>
        <p:txBody>
          <a:bodyPr wrap="square" rtlCol="0">
            <a:spAutoFit/>
          </a:bodyPr>
          <a:lstStyle/>
          <a:p>
            <a:r>
              <a:rPr lang="en-US" altLang="zh-CN" sz="2800" dirty="0"/>
              <a:t>So we can conclude that:</a:t>
            </a:r>
          </a:p>
          <a:p>
            <a:endParaRPr lang="en-US" altLang="zh-CN" sz="2800" dirty="0"/>
          </a:p>
          <a:p>
            <a:pPr marL="457200" indent="-457200">
              <a:buFont typeface="Arial" panose="020B0604020202020204" pitchFamily="34" charset="0"/>
              <a:buChar char="•"/>
            </a:pPr>
            <a:r>
              <a:rPr lang="en-US" altLang="zh-CN" sz="2800" dirty="0"/>
              <a:t>It is desirable for people to pool their funds and jointly invest in productive long-term investments, while allowing individuals to withdraw their funds on demand, even before the end of the life of the long-term investments. </a:t>
            </a:r>
          </a:p>
          <a:p>
            <a:endParaRPr lang="en-US" altLang="zh-CN" sz="2800" dirty="0"/>
          </a:p>
          <a:p>
            <a:pPr marL="457200" indent="-457200">
              <a:buFont typeface="Arial" panose="020B0604020202020204" pitchFamily="34" charset="0"/>
              <a:buChar char="•"/>
            </a:pPr>
            <a:r>
              <a:rPr lang="en-US" altLang="zh-CN" sz="2800" dirty="0"/>
              <a:t>It is also desirable to set payouts for early withdrawals high enough so that if every person in the pool withdrew his funds early, there would not be enough funds available to meet every withdrawal. </a:t>
            </a:r>
          </a:p>
          <a:p>
            <a:pPr marL="457200" indent="-457200">
              <a:buFont typeface="Arial" panose="020B0604020202020204" pitchFamily="34" charset="0"/>
              <a:buChar char="•"/>
            </a:pPr>
            <a:endParaRPr lang="en-US" altLang="zh-CN" sz="2800" dirty="0"/>
          </a:p>
          <a:p>
            <a:endParaRPr lang="zh-CN" altLang="en-US" sz="2800" dirty="0"/>
          </a:p>
        </p:txBody>
      </p:sp>
    </p:spTree>
    <p:extLst>
      <p:ext uri="{BB962C8B-B14F-4D97-AF65-F5344CB8AC3E}">
        <p14:creationId xmlns:p14="http://schemas.microsoft.com/office/powerpoint/2010/main" val="3663259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D6201E26-CE7C-43CC-AFAC-92E6BF2746ED}"/>
              </a:ext>
            </a:extLst>
          </p:cNvPr>
          <p:cNvSpPr txBox="1"/>
          <p:nvPr/>
        </p:nvSpPr>
        <p:spPr>
          <a:xfrm>
            <a:off x="1138738" y="688709"/>
            <a:ext cx="9778180" cy="5693866"/>
          </a:xfrm>
          <a:prstGeom prst="rect">
            <a:avLst/>
          </a:prstGeom>
          <a:noFill/>
        </p:spPr>
        <p:txBody>
          <a:bodyPr wrap="square" rtlCol="0">
            <a:spAutoFit/>
          </a:bodyPr>
          <a:lstStyle/>
          <a:p>
            <a:r>
              <a:rPr lang="en-US" altLang="zh-CN" sz="2800" dirty="0"/>
              <a:t>DD interpreted this arrangement as a bank.</a:t>
            </a:r>
          </a:p>
          <a:p>
            <a:endParaRPr lang="en-US" altLang="zh-CN" sz="2800" dirty="0"/>
          </a:p>
          <a:p>
            <a:r>
              <a:rPr lang="en-US" altLang="zh-CN" sz="2800" dirty="0"/>
              <a:t>For two reasons:</a:t>
            </a:r>
          </a:p>
          <a:p>
            <a:pPr marL="342900" indent="-342900">
              <a:buAutoNum type="arabicPeriod"/>
            </a:pPr>
            <a:r>
              <a:rPr lang="en-US" altLang="zh-CN" sz="2800" dirty="0"/>
              <a:t>it performs maturity transformation, that is, it backs short-term liabilities with long-term illiquid assets.</a:t>
            </a:r>
          </a:p>
          <a:p>
            <a:pPr marL="342900" indent="-342900">
              <a:buAutoNum type="arabicPeriod"/>
            </a:pPr>
            <a:r>
              <a:rPr lang="en-US" altLang="zh-CN" sz="2800" dirty="0"/>
              <a:t>It issues liabilities that are payable on demand, that is, bank deposits.</a:t>
            </a:r>
          </a:p>
          <a:p>
            <a:pPr marL="342900" indent="-342900">
              <a:buAutoNum type="arabicPeriod"/>
            </a:pPr>
            <a:endParaRPr lang="en-US" altLang="zh-CN" sz="2800" dirty="0"/>
          </a:p>
          <a:p>
            <a:r>
              <a:rPr lang="en-US" altLang="zh-CN" sz="2800" dirty="0"/>
              <a:t>Three basic elements:</a:t>
            </a:r>
          </a:p>
          <a:p>
            <a:pPr marL="514350" indent="-514350">
              <a:buAutoNum type="arabicPeriod"/>
            </a:pPr>
            <a:r>
              <a:rPr lang="en-US" altLang="zh-CN" sz="2800" dirty="0"/>
              <a:t>Long-term investments that are more productive than short-term investments</a:t>
            </a:r>
          </a:p>
          <a:p>
            <a:pPr marL="514350" indent="-514350">
              <a:buAutoNum type="arabicPeriod"/>
            </a:pPr>
            <a:r>
              <a:rPr lang="en-US" altLang="zh-CN" sz="2800" dirty="0"/>
              <a:t> A random need for liquidity on the part of an individual</a:t>
            </a:r>
          </a:p>
          <a:p>
            <a:pPr marL="514350" indent="-514350">
              <a:buAutoNum type="arabicPeriod"/>
            </a:pPr>
            <a:r>
              <a:rPr lang="en-US" altLang="zh-CN" sz="2800" dirty="0"/>
              <a:t>Private information about an individual’s need for liquidity</a:t>
            </a:r>
            <a:endParaRPr lang="zh-CN" altLang="en-US" sz="2800" dirty="0"/>
          </a:p>
        </p:txBody>
      </p:sp>
    </p:spTree>
    <p:extLst>
      <p:ext uri="{BB962C8B-B14F-4D97-AF65-F5344CB8AC3E}">
        <p14:creationId xmlns:p14="http://schemas.microsoft.com/office/powerpoint/2010/main" val="27916015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34FA8869-55E1-4A5C-84B5-6D8B2AA5A75D}"/>
              </a:ext>
            </a:extLst>
          </p:cNvPr>
          <p:cNvSpPr txBox="1"/>
          <p:nvPr/>
        </p:nvSpPr>
        <p:spPr>
          <a:xfrm>
            <a:off x="1191237" y="696286"/>
            <a:ext cx="9513115" cy="5693866"/>
          </a:xfrm>
          <a:prstGeom prst="rect">
            <a:avLst/>
          </a:prstGeom>
          <a:noFill/>
        </p:spPr>
        <p:txBody>
          <a:bodyPr wrap="square" rtlCol="0">
            <a:spAutoFit/>
          </a:bodyPr>
          <a:lstStyle/>
          <a:p>
            <a:pPr marL="342900" indent="-342900">
              <a:buAutoNum type="arabicPeriod"/>
            </a:pPr>
            <a:r>
              <a:rPr lang="en-US" altLang="zh-CN" sz="2800" b="1" dirty="0"/>
              <a:t>DIAMOND-DYBVIG AND THE RECENT FINANCIAL CRISIS </a:t>
            </a:r>
          </a:p>
          <a:p>
            <a:endParaRPr lang="en-US" altLang="zh-CN" sz="2400" dirty="0"/>
          </a:p>
          <a:p>
            <a:r>
              <a:rPr lang="en-US" altLang="zh-CN" sz="2400" dirty="0"/>
              <a:t>Until recently, bank runs were not considered a major problem in the United States. The introduction of deposit insurance in the 1930s was considered to have essentially solved this problem. There had been very few bank runs since then. </a:t>
            </a:r>
          </a:p>
          <a:p>
            <a:endParaRPr lang="en-US" altLang="zh-CN" sz="2400" dirty="0"/>
          </a:p>
          <a:p>
            <a:r>
              <a:rPr lang="en-US" altLang="zh-CN" sz="2400" dirty="0"/>
              <a:t>What the academic and policy worlds missed was just how much some of the newer (since the 1970s) ﬁnancial arrangements were starting to resemble banks in that they performed maturity transformation and ﬁnanced assets with liabilities that resembled demand deposits. </a:t>
            </a:r>
          </a:p>
          <a:p>
            <a:endParaRPr lang="en-US" altLang="zh-CN" sz="2400" dirty="0"/>
          </a:p>
          <a:p>
            <a:r>
              <a:rPr lang="en-US" altLang="zh-CN" sz="2400" dirty="0"/>
              <a:t>His conjecture is that these sources of variation along with the data will provide an important source of information for not only evaluating the DD model, but also evaluating methods for dealing with a potential run.</a:t>
            </a:r>
          </a:p>
        </p:txBody>
      </p:sp>
    </p:spTree>
    <p:extLst>
      <p:ext uri="{BB962C8B-B14F-4D97-AF65-F5344CB8AC3E}">
        <p14:creationId xmlns:p14="http://schemas.microsoft.com/office/powerpoint/2010/main" val="6693399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6CAE3B49-D0DD-4616-BCBE-502C22A97403}"/>
              </a:ext>
            </a:extLst>
          </p:cNvPr>
          <p:cNvSpPr txBox="1"/>
          <p:nvPr/>
        </p:nvSpPr>
        <p:spPr>
          <a:xfrm>
            <a:off x="1728132" y="755009"/>
            <a:ext cx="8774885" cy="1815882"/>
          </a:xfrm>
          <a:prstGeom prst="rect">
            <a:avLst/>
          </a:prstGeom>
          <a:noFill/>
        </p:spPr>
        <p:txBody>
          <a:bodyPr wrap="square" rtlCol="0">
            <a:spAutoFit/>
          </a:bodyPr>
          <a:lstStyle/>
          <a:p>
            <a:pPr algn="ctr"/>
            <a:r>
              <a:rPr lang="en-US" altLang="zh-CN" sz="2800" b="1" dirty="0"/>
              <a:t>Bank Runs</a:t>
            </a:r>
          </a:p>
          <a:p>
            <a:endParaRPr lang="en-US" altLang="zh-CN" sz="2800" dirty="0"/>
          </a:p>
          <a:p>
            <a:r>
              <a:rPr lang="en-US" altLang="zh-CN" sz="2800" dirty="0"/>
              <a:t>In the recent crisis, there were several runs on traditional banks. </a:t>
            </a:r>
            <a:endParaRPr lang="zh-CN" altLang="en-US" sz="2800" dirty="0"/>
          </a:p>
        </p:txBody>
      </p:sp>
    </p:spTree>
    <p:extLst>
      <p:ext uri="{BB962C8B-B14F-4D97-AF65-F5344CB8AC3E}">
        <p14:creationId xmlns:p14="http://schemas.microsoft.com/office/powerpoint/2010/main" val="784066304"/>
      </p:ext>
    </p:extLst>
  </p:cSld>
  <p:clrMapOvr>
    <a:masterClrMapping/>
  </p:clrMapOvr>
</p:sld>
</file>

<file path=ppt/theme/theme1.xml><?xml version="1.0" encoding="utf-8"?>
<a:theme xmlns:a="http://schemas.openxmlformats.org/drawingml/2006/main" name="水滴">
  <a:themeElements>
    <a:clrScheme name="水滴">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水滴">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水滴">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TM04033925[[fn=水滴]]</Template>
  <TotalTime>3746</TotalTime>
  <Words>1462</Words>
  <Application>Microsoft Office PowerPoint</Application>
  <PresentationFormat>宽屏</PresentationFormat>
  <Paragraphs>92</Paragraphs>
  <Slides>20</Slides>
  <Notes>0</Notes>
  <HiddenSlides>0</HiddenSlides>
  <MMClips>0</MMClips>
  <ScaleCrop>false</ScaleCrop>
  <HeadingPairs>
    <vt:vector size="6" baseType="variant">
      <vt:variant>
        <vt:lpstr>已用的字体</vt:lpstr>
      </vt:variant>
      <vt:variant>
        <vt:i4>2</vt:i4>
      </vt:variant>
      <vt:variant>
        <vt:lpstr>主题</vt:lpstr>
      </vt:variant>
      <vt:variant>
        <vt:i4>1</vt:i4>
      </vt:variant>
      <vt:variant>
        <vt:lpstr>幻灯片标题</vt:lpstr>
      </vt:variant>
      <vt:variant>
        <vt:i4>20</vt:i4>
      </vt:variant>
    </vt:vector>
  </HeadingPairs>
  <TitlesOfParts>
    <vt:vector size="23" baseType="lpstr">
      <vt:lpstr>Arial</vt:lpstr>
      <vt:lpstr>Tw Cen MT</vt:lpstr>
      <vt:lpstr>水滴</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Q&amp;a</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英坤 丁</dc:creator>
  <cp:lastModifiedBy>英坤 丁</cp:lastModifiedBy>
  <cp:revision>35</cp:revision>
  <dcterms:created xsi:type="dcterms:W3CDTF">2019-09-16T21:00:40Z</dcterms:created>
  <dcterms:modified xsi:type="dcterms:W3CDTF">2019-09-19T20:11:34Z</dcterms:modified>
</cp:coreProperties>
</file>